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NanumGothicExtraBold"/>
      <p:bold r:id="rId34"/>
    </p:embeddedFont>
    <p:embeddedFont>
      <p:font typeface="Nanum Gothic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NanumGothic-regular.fntdata"/><Relationship Id="rId12" Type="http://schemas.openxmlformats.org/officeDocument/2006/relationships/slide" Target="slides/slide8.xml"/><Relationship Id="rId34" Type="http://schemas.openxmlformats.org/officeDocument/2006/relationships/font" Target="fonts/NanumGothicExtra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NanumGothic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53bfaf0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b53bfaf0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b53bfaf0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b53bfaf0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b53bfaf0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b53bfaf0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b53bfaf0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b53bfaf0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b53bfaf0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b53bfaf0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b53bfaf0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b53bfaf0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b53bfaf0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b53bfaf0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b53bfaf0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b53bfaf0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53bfaf0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b53bfaf0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bd237aa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bd237aa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5813ef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5813ef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bd237aac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7bd237aac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237aac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bd237aa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b0aeeb8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b0aeeb8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bd237aac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bd237aac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bd237aac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bd237aac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bd237aac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bd237aac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bd237aac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7bd237aac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bd237aac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bd237aac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bd237aac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bd237aac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3ec75391c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3ec75391c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5813ef42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5813ef42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b0aeeb8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b0aeeb8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b0aeeb8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b0aeeb8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b0aeeb8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b0aeeb8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b0aeeb8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b0aeeb8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b53bfaf0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b53bfaf0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b53bfaf0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b53bfaf0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52400"/>
            <a:ext cx="453392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3675" y="3513050"/>
            <a:ext cx="1821726" cy="18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35600" y="576915"/>
            <a:ext cx="1612000" cy="4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3691750" y="1992500"/>
            <a:ext cx="52662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anumGothicExtraBold"/>
              <a:buNone/>
              <a:defRPr sz="40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" y="24088"/>
            <a:ext cx="646375" cy="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Gothic"/>
              <a:buNone/>
              <a:def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Nanum Gothic"/>
              <a:buNone/>
              <a:defRPr b="1" sz="2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7106890" y="970005"/>
            <a:ext cx="1472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lang="ko" sz="8000">
                <a:solidFill>
                  <a:srgbClr val="FFFFFF"/>
                </a:solidFill>
              </a:rPr>
              <a:t>12</a:t>
            </a:r>
            <a:endParaRPr b="1" i="0" sz="8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412050" y="2121000"/>
            <a:ext cx="53124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" sz="4000">
                <a:solidFill>
                  <a:srgbClr val="FFFFFF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서블릿(Servlet)</a:t>
            </a:r>
            <a:endParaRPr i="0" sz="4000" u="none" cap="none" strike="noStrike">
              <a:solidFill>
                <a:srgbClr val="FFFFFF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3"/>
          <p:cNvSpPr txBox="1"/>
          <p:nvPr>
            <p:ph idx="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@WebServlet 애너테이션으로 매핑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02425" y="972778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12-4]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webapp/12Servlet/AnnoMapping.jsp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916900" y="2833213"/>
            <a:ext cx="31944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@WebServlet 애너테이션을 이용해 매핑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HttpServlet을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상속하여 서블릿 정의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doGet() 메서드 오버라이딩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request 영역에 속성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View역할의 JSP로 포워드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5" y="1314271"/>
            <a:ext cx="5780325" cy="12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302425" y="2517633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12-5]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Resources/servlet/AnnoMapping.java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48150"/>
            <a:ext cx="5764500" cy="22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 없이 서블릿에서 바로 응답 출력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302425" y="10052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12-6] webapp/12Servlet/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DirectServletPrint.jsp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75" y="1398850"/>
            <a:ext cx="6557426" cy="95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02425" y="24928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12-7]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webapp/WEB-INF/web.xml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5" y="2886450"/>
            <a:ext cx="6557420" cy="19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6106825" y="1407900"/>
            <a:ext cx="3037200" cy="3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post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방식의 전송을 위한 &lt;form&gt; 태그. action 속성에 요청명 지정.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요청을 처리할 서블릿 클래스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요청명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JSP 없이 서블릿에서 바로 응답 출력(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302425" y="10052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12-8]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Resources/servlet/DirectServletPrint.java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5993275" y="1374525"/>
            <a:ext cx="31509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post 방식의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요청처를 위한 doPost() 메서드 오버라이딩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콘텐츠 타입 지정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응답결과 출력을 위해 PrintWriter 객체 생성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println() 메서드로 응답 내용 출력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사용한 PrintWriter 객체 닫기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4" name="Google Shape;174;p24"/>
          <p:cNvGrpSpPr/>
          <p:nvPr/>
        </p:nvGrpSpPr>
        <p:grpSpPr>
          <a:xfrm>
            <a:off x="107526" y="1374521"/>
            <a:ext cx="5885749" cy="3682392"/>
            <a:chOff x="41075" y="1332525"/>
            <a:chExt cx="6934200" cy="4347570"/>
          </a:xfrm>
        </p:grpSpPr>
        <p:pic>
          <p:nvPicPr>
            <p:cNvPr id="175" name="Google Shape;17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75" y="1332525"/>
              <a:ext cx="6934200" cy="182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075" y="3094467"/>
              <a:ext cx="6934200" cy="25856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JSP 없이 서블릿에서 바로 응답 출력(계속)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JSP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없이 서블릿에서 직접 출력하면 소스가 굉장히 복잡하고 지저분해지는 단점이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대부분의 경우는 JSP를 통해 출력하는게 좋음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하지만 외부 서버와 통신을 위해 JSON 혹은 XML 데이터가 필요한 경우 직접 출력이 편리함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3425"/>
            <a:ext cx="4224100" cy="1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059" y="1164750"/>
            <a:ext cx="4663365" cy="113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5"/>
          <p:cNvCxnSpPr/>
          <p:nvPr/>
        </p:nvCxnSpPr>
        <p:spPr>
          <a:xfrm flipH="1" rot="10800000">
            <a:off x="795825" y="1927825"/>
            <a:ext cx="3849300" cy="15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한 번의 매핑으로 여러 가지 요청 처리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요청명이 추가되면 이에 따른 매핑도 함께 추가되야 하므로 번거로움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FrontController 패턴으로 한번의 매핑으로 여러개의 요청을 처리할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302425" y="17672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12-9]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webapp/12Servlet/FrontController.jsp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5993275" y="2193075"/>
            <a:ext cx="31509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서블릿에서 request 영역에 저장할 결괏값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요청명의 전체 경로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경로에서 마지막의 xxx.one 부분을 추출한 문자열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각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바로가기 링크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193075"/>
            <a:ext cx="5917075" cy="24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한 번의 매핑으로 여러 가지 요청 처리(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계속)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요청명이 추가되면 이에 따른 매핑도 함께 추가되야 하므로 번거로움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FrontController 패턴으로 한번의 매핑으로 여러개의 요청을 처리할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302425" y="19196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12-10]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Resources/servlet/FrontController.java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5993275" y="2269275"/>
            <a:ext cx="31509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와일드카드(*)로 .one으로 끝나는 모든 요청명에 대한 매핑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❷~❹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경로명을 통해 마지막 문자열을 잘라냄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345475"/>
            <a:ext cx="5917074" cy="202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212" name="Google Shape;2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한 번의 매핑으로 여러 가지 요청 처리(계속)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302425" y="10052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12-10] Java Resources/servlet/FrontController.java(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5993275" y="1354875"/>
            <a:ext cx="31509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잘라낸 마지막 문자열을 통해 요청 분석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request 영역에 속성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JSP 페이지 포워드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❽ 각 요청별 처리 메서드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50" y="1344435"/>
            <a:ext cx="5836125" cy="133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48" y="2657647"/>
            <a:ext cx="5836125" cy="108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48" y="3872325"/>
            <a:ext cx="5836125" cy="85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한 번의 매핑으로 여러 가지 요청 처리(계속)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1161225"/>
            <a:ext cx="4945178" cy="24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75" y="2639805"/>
            <a:ext cx="4945175" cy="24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38" y="1254088"/>
            <a:ext cx="7226725" cy="27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서블릿의 수명주기 메서드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@PostConstruct</a:t>
            </a:r>
            <a:endParaRPr>
              <a:solidFill>
                <a:schemeClr val="dk1"/>
              </a:solidFill>
            </a:endParaRPr>
          </a:p>
          <a:p>
            <a:pPr indent="-139299" lvl="1" marL="737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서블릿 생성 후 초기화 전 호출(전처리)</a:t>
            </a:r>
            <a:endParaRPr>
              <a:solidFill>
                <a:schemeClr val="dk1"/>
              </a:solidFill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init()</a:t>
            </a:r>
            <a:endParaRPr>
              <a:solidFill>
                <a:schemeClr val="dk1"/>
              </a:solidFill>
            </a:endParaRPr>
          </a:p>
          <a:p>
            <a:pPr indent="-139299" lvl="1" marL="737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서블릿 초기화 시 딱 한번 호출</a:t>
            </a:r>
            <a:endParaRPr>
              <a:solidFill>
                <a:schemeClr val="dk1"/>
              </a:solidFill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service()</a:t>
            </a:r>
            <a:endParaRPr>
              <a:solidFill>
                <a:schemeClr val="dk1"/>
              </a:solidFill>
            </a:endParaRPr>
          </a:p>
          <a:p>
            <a:pPr indent="-139299" lvl="1" marL="737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요청 처리를 위해 호출</a:t>
            </a:r>
            <a:endParaRPr>
              <a:solidFill>
                <a:schemeClr val="dk1"/>
              </a:solidFill>
            </a:endParaRPr>
          </a:p>
          <a:p>
            <a:pPr indent="-139299" lvl="1" marL="737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요청 분석후 doGet() / doPost() 호출</a:t>
            </a:r>
            <a:endParaRPr>
              <a:solidFill>
                <a:schemeClr val="dk1"/>
              </a:solidFill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destroy()</a:t>
            </a:r>
            <a:endParaRPr>
              <a:solidFill>
                <a:schemeClr val="dk1"/>
              </a:solidFill>
            </a:endParaRPr>
          </a:p>
          <a:p>
            <a:pPr indent="-139299" lvl="1" marL="737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서버 종료시 호출됨</a:t>
            </a:r>
            <a:endParaRPr>
              <a:solidFill>
                <a:schemeClr val="dk1"/>
              </a:solidFill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@PreDestroy</a:t>
            </a:r>
            <a:endParaRPr>
              <a:solidFill>
                <a:schemeClr val="dk1"/>
              </a:solidFill>
            </a:endParaRPr>
          </a:p>
          <a:p>
            <a:pPr indent="-139299" lvl="1" marL="737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제일 마지막에 호출(후처리)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2" name="Google Shape;242;p31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서블릿의 수명주기 메서드(계속)</a:t>
            </a:r>
            <a:endParaRPr b="1">
              <a:solidFill>
                <a:schemeClr val="dk1"/>
              </a:solidFill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서블릿은 클라이언트의 요청이 들어오면 앞의 그림과 같은 과정을 거치게 됨</a:t>
            </a:r>
            <a:endParaRPr>
              <a:solidFill>
                <a:schemeClr val="dk1"/>
              </a:solidFill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해당 과정내에서 자동으로 호출되는 메서드를 “수명주기 메서드”라고 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302425" y="16910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webapp/12Servlet/LifeCycle.jsp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5788250" y="2052375"/>
            <a:ext cx="33558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각 버튼 클릭시 매개변수로 1 혹은 2가 전달됨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1인 경우 get 방식, 2인 경우 post 방식으로 전송방식을 변경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즉, 하나의 &lt;form&gt;에서 2가지 방식으로 전송하는 것을 Javascript로 구현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2052375"/>
            <a:ext cx="5580721" cy="23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725" y="3681575"/>
            <a:ext cx="4521000" cy="1461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31"/>
          <p:cNvSpPr/>
          <p:nvPr/>
        </p:nvSpPr>
        <p:spPr>
          <a:xfrm>
            <a:off x="5381225" y="4423125"/>
            <a:ext cx="288300" cy="72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2067475" y="2586150"/>
            <a:ext cx="3469625" cy="1829775"/>
          </a:xfrm>
          <a:custGeom>
            <a:rect b="b" l="l" r="r" t="t"/>
            <a:pathLst>
              <a:path extrusionOk="0" h="73191" w="138785">
                <a:moveTo>
                  <a:pt x="137449" y="73191"/>
                </a:moveTo>
                <a:cubicBezTo>
                  <a:pt x="136873" y="66756"/>
                  <a:pt x="142540" y="44952"/>
                  <a:pt x="133991" y="34578"/>
                </a:cubicBezTo>
                <a:cubicBezTo>
                  <a:pt x="125443" y="24205"/>
                  <a:pt x="108490" y="16713"/>
                  <a:pt x="86158" y="10950"/>
                </a:cubicBezTo>
                <a:cubicBezTo>
                  <a:pt x="63826" y="5187"/>
                  <a:pt x="14360" y="1825"/>
                  <a:pt x="0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목표 및 순서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75100" y="846850"/>
            <a:ext cx="8700900" cy="4065000"/>
          </a:xfrm>
          <a:prstGeom prst="roundRect">
            <a:avLst>
              <a:gd fmla="val 4538" name="adj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▣ 학습 목표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MVC 패턴을 적용한 모델2 방식의 게시판을 제작하기 위해 필요한 기술인 서블릿을 학습합니다.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●"/>
            </a:pP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서블릿의 개념과 동작 방식을 이해하고, 작성 규칙에 따라 URL </a:t>
            </a:r>
            <a:r>
              <a:rPr lang="ko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요청명과 서블릿 클래스를 매핑한 후 클라이언트의 요청을 처리해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500">
                <a:latin typeface="Nanum Gothic"/>
                <a:ea typeface="Nanum Gothic"/>
                <a:cs typeface="Nanum Gothic"/>
                <a:sym typeface="Nanum Gothic"/>
              </a:rPr>
              <a:t>볼 것입니다.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학습 순서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450" y="2852500"/>
            <a:ext cx="57531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서블릿의 수명주기 메서드(계속)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302425" y="10814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12-12]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Resources/servlet/LifeCycle.java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57" name="Google Shape;257;p32"/>
          <p:cNvGrpSpPr/>
          <p:nvPr/>
        </p:nvGrpSpPr>
        <p:grpSpPr>
          <a:xfrm>
            <a:off x="131330" y="1475103"/>
            <a:ext cx="4930429" cy="3525505"/>
            <a:chOff x="131325" y="1475050"/>
            <a:chExt cx="5035674" cy="3600760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325" y="1475050"/>
              <a:ext cx="5035674" cy="144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" y="2915185"/>
              <a:ext cx="5025344" cy="216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7226" y="1788799"/>
            <a:ext cx="5025349" cy="32996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7" name="Google Shape;267;p33"/>
          <p:cNvSpPr txBox="1"/>
          <p:nvPr/>
        </p:nvSpPr>
        <p:spPr>
          <a:xfrm>
            <a:off x="207525" y="7911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</a:rPr>
              <a:t>서블릿의 수명주기 메서드(계속)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302425" y="10814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12-12] Java Resources/servlet/LifeCycle.java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25" y="1421595"/>
            <a:ext cx="47356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650" y="1782858"/>
            <a:ext cx="561975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7725" y="2497900"/>
            <a:ext cx="33270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첫 실행 시 myPostConstruct( ) → init( ) → service( ) 순서로 호출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2번째 버튼 부터는 service()부터 호출됨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39299" lvl="0" marL="2807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Font typeface="Nanum Gothic"/>
              <a:buChar char="●"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서버 종료시 destroy( ) 메서드와 myPreDestroy( ) 메서드가 차례대로 호출됨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596" y="3764425"/>
            <a:ext cx="5279925" cy="1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12.6 MVC 패턴을 적용한 회원인증 구현</a:t>
            </a:r>
            <a:endParaRPr/>
          </a:p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MVC 패턴 회원인증 구성도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서블릿의 수명주기 메서드와 MVC 패턴을 적용해서 회원인증 프로그램 제작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537" y="1218275"/>
            <a:ext cx="6582575" cy="22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12.6 MVC 패턴을 적용한 회원인증 구현</a:t>
            </a:r>
            <a:endParaRPr/>
          </a:p>
        </p:txBody>
      </p:sp>
      <p:sp>
        <p:nvSpPr>
          <p:cNvPr id="286" name="Google Shape;28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7" name="Google Shape;287;p3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뷰( JSP)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302425" y="11734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12-13]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webapp/12Servlet/MemberAuth.jsp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1618800"/>
            <a:ext cx="7054875" cy="3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12.6 MVC 패턴을 적용한 회원인증 구현</a:t>
            </a:r>
            <a:endParaRPr/>
          </a:p>
        </p:txBody>
      </p:sp>
      <p:sp>
        <p:nvSpPr>
          <p:cNvPr id="295" name="Google Shape;29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컨트롤러( 서블릿)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302425" y="11734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12-14]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webapp/WEB-INF/web.xml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3475"/>
            <a:ext cx="7029656" cy="30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/>
        </p:nvSpPr>
        <p:spPr>
          <a:xfrm>
            <a:off x="5788200" y="1583475"/>
            <a:ext cx="33558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❶❹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요청명에 대한 서블릿 매핑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서블릿 내에서만 사용할 수 있는 초기화 파라미터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&lt;context-param&gt; 은 웹애플리케이션 전체에서 사용할 수 있음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12.6 MVC 패턴을 적용한 회원인증 구현</a:t>
            </a:r>
            <a:endParaRPr/>
          </a:p>
        </p:txBody>
      </p:sp>
      <p:sp>
        <p:nvSpPr>
          <p:cNvPr id="305" name="Google Shape;30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컨트롤러( 서블릿)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302425" y="10210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12-15]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Resources/servlet/MemberAuth.java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5124200" y="1414650"/>
            <a:ext cx="40197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JDBC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프로그래밍을 위한 객체 선언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서블릿 초기화에 사용되는 init()메서드.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접속 정보를 가져온 후 DB연결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4650"/>
            <a:ext cx="4971792" cy="37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12.6 MVC 패턴을 적용한 회원인증 구현</a:t>
            </a:r>
            <a:endParaRPr/>
          </a:p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16" name="Google Shape;316;p3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컨트롤러( 서블릿)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302425" y="10210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12-15] Java Resources/servlet/MemberAuth.java(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6033150" y="1414650"/>
            <a:ext cx="31107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❻ 요청 처리를 위해 service() 메서드 오버라이딩.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❼ 서블릿 초기화 파라미터 가져옴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❾ 파라미터를 통해 회원 정보 확인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414650"/>
            <a:ext cx="5890274" cy="11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" y="2723750"/>
            <a:ext cx="5890274" cy="53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4" y="3367699"/>
            <a:ext cx="5890276" cy="1595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12.6 MVC 패턴을 적용한 회원인증 구현</a:t>
            </a:r>
            <a:endParaRPr/>
          </a:p>
        </p:txBody>
      </p:sp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8" name="Google Shape;328;p3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컨트롤러( 서블릿)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302425" y="1021054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12-15] Java Resources/servlet/MemberAuth.java(계속)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6033150" y="1414650"/>
            <a:ext cx="31107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⓭ JSP로 포워드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⓮ 서블릿 객체 소멸 시 DB 자원반납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4" y="1413729"/>
            <a:ext cx="5890276" cy="2250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12.6 MVC 패턴을 적용한 회원인증 구현</a:t>
            </a:r>
            <a:endParaRPr/>
          </a:p>
        </p:txBody>
      </p: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8" name="Google Shape;338;p40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컨트롤러( 서블릿)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088" y="1184300"/>
            <a:ext cx="7001475" cy="33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5" name="Google Shape;345;p4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마무리</a:t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25" y="3676200"/>
            <a:ext cx="1319625" cy="13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핵심요약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서블릿을 사용하면 MVC 패턴을 적용한 모델2 방식으로 웹 애플리케이션을 개발할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요청명(요청 URL)과 이를 처리할 파일(서블릿)이 분리되어 있어서 둘을 매핑해야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요청명과의 매핑은 web.xml 혹은 @WebServlet 애너테이션을 이용하는 방식을 제공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서블릿은 HttpServlet 클래스를 상속받은 후 요청을 처리할 doGet( ) 혹은 doPost( ) 메서드를 오버라이딩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와일드카드(*)를 사용하여 여러 가지 요청을 하나의 서블릿에서 처리하도록 매핑할 수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수명주기 메서드에서 확인했듯이 두 번째 요청부터는 첫 번째 요청 때 만들어둔 객체를 재사용하므로 처리 속도가 빨라짐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12.1 서블릿이란?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서블릿이란..??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서블릿(Servlet)은 JSP가 나오기 전, 자바로 웹 애플리케이션을 개발할 수 있도록 만든 기술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서블릿은 서버 단에서 클라이언트의 요청을 받아 처리한 후 응답하는 역할을 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서블릿의 특징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클라이언트의 요청에 대해 동적으로 작동하는 웹 애플리케이션 컴포넌트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MVC 모델에서 컨트롤러Controller 역할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메서드는 스레드로 동작됩니다.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jakarta.servlet.http 패키지의 HttpServlet 클래스를 상속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12.2 서블릿 컨테이너 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207525" y="8673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 컨테이너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서블릿을 관리하는 컨테이너로 톰캣(Tomcat)을 사용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서블릿의 수명주기를 관리하고, 요청이 오면 스레드를 생성해 처리해줌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서블릿 컨테이너의 역할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150" y="2335000"/>
            <a:ext cx="4371437" cy="2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8725" y="2372500"/>
            <a:ext cx="4572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통신 지원 :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포트port로 소켓Socket을 열고 I/O 스트림을 생성하는 등 복잡한 과정을 간단히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처리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수명주기 관리 : 서블릿의 초기화,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요청처리,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가비지 컬렉션을 통해 객체를 소멸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멀티스레딩 관리 : 멀티스레드 방식으로 여러 요청을 동시에 처리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선언적인 보안 관리 및 JSP 지원 등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12.3 서블릿의 동작 방식 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75" y="756663"/>
            <a:ext cx="718185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459100" y="3718950"/>
            <a:ext cx="4198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❶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클라이언트의 요청을 분석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❷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요청을 처리할 서블릿(Controller)으로 전달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❸ </a:t>
            </a: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비즈니스 서비스 로직 호출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4306678" y="3718950"/>
            <a:ext cx="371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❹ 모델(Model)로부터 그 결괏값 받음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❺ 결괏값을 출력할 적절한 뷰(View) 선택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❻ 출력하여 클라이언트에 응답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54301" y="2413775"/>
            <a:ext cx="216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MVC </a:t>
            </a:r>
            <a:r>
              <a:rPr lang="ko" sz="16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패턴으로 동작</a:t>
            </a:r>
            <a:endParaRPr sz="1600">
              <a:solidFill>
                <a:srgbClr val="FF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12.4 서블릿 작성 규칙 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기본적으로 jakarta.servlet, jakarta.servlet.http, java.io 패키지를 임포트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서블릿 클래스는 반드시 public으로 선언해야 하고, HttpServlet을 상속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사용자의 요청을 처리하기 위해 doGet() 혹은 doPost() 를 반드시 오버라이딩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해당 메서드는 ServletException과 IOException 예외를 throws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또한 메서드를 호출할 때의 매개변수는 HttpServletRequest와 HttpServletResponse를 사용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852" y="2054550"/>
            <a:ext cx="4988150" cy="30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54299" y="2642375"/>
            <a:ext cx="318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0000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규칙에 따라 작성한 서블릿 클래스</a:t>
            </a:r>
            <a:endParaRPr sz="1600">
              <a:solidFill>
                <a:srgbClr val="FF0000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 매핑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web.xml에 기술하는 방법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@WebServlet 애너테이션을 사용하여 코드에 직접 명시하는 방법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web.xml에서 매핑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25" y="2213171"/>
            <a:ext cx="6776351" cy="21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825" y="4084750"/>
            <a:ext cx="4907175" cy="10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web.xml에서 매핑(</a:t>
            </a: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4058252" y="786000"/>
            <a:ext cx="424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12-1]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webapp/12Servlet/HelloServlet.jsp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25" y="1136679"/>
            <a:ext cx="6307875" cy="17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207525" y="2917836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12-2]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webapp/WEB-INF/web.xml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275" y="3265583"/>
            <a:ext cx="6307875" cy="185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6301800" y="1136675"/>
            <a:ext cx="28422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request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영역의 속성 출려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요청을 위한 바로가기 링크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0" y="3265575"/>
            <a:ext cx="27219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❶❸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서블릿명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요청을 처리할 서블릿 클래스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</a:t>
            </a: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컨텍스트 루트를 제외한 슬러쉬로 시작하는 요청명 URL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즉 ❹로 들어온 요청을 ❷에서 처리하는 형태로 매핑한다.</a:t>
            </a:r>
            <a:endParaRPr>
              <a:solidFill>
                <a:srgbClr val="FF0000"/>
              </a:solidFill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692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12.5 서블릿 작성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207525" y="714975"/>
            <a:ext cx="85206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▣ web.xml에서 매핑(계속)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302425" y="1005261"/>
            <a:ext cx="544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예제 12-3] </a:t>
            </a:r>
            <a:r>
              <a:rPr b="1" lang="ko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Java Resources/servlet/HelloServlet.java</a:t>
            </a:r>
            <a:endParaRPr b="1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875"/>
            <a:ext cx="6511538" cy="24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6269250" y="1354875"/>
            <a:ext cx="28422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❶ HttpServlet 클래스를 상속 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❷ 직렬화된 클래스의 버전 관리에 사용하는 식별자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❸ doGet() 메서드 오버라이딩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❹ request 영역에 속성 저장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74EA7"/>
                </a:solidFill>
                <a:latin typeface="Nanum Gothic"/>
                <a:ea typeface="Nanum Gothic"/>
                <a:cs typeface="Nanum Gothic"/>
                <a:sym typeface="Nanum Gothic"/>
              </a:rPr>
              <a:t>❺ View역할의 JSP로 포워드</a:t>
            </a:r>
            <a:endParaRPr>
              <a:solidFill>
                <a:srgbClr val="674EA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49225"/>
            <a:ext cx="4648006" cy="11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250" y="3926550"/>
            <a:ext cx="4555750" cy="119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1"/>
          <p:cNvCxnSpPr/>
          <p:nvPr/>
        </p:nvCxnSpPr>
        <p:spPr>
          <a:xfrm flipH="1" rot="10800000">
            <a:off x="576650" y="4628987"/>
            <a:ext cx="4173900" cy="34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